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mov" ContentType="video/unknown"/>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27C"/>
    <a:srgbClr val="260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82" autoAdjust="0"/>
  </p:normalViewPr>
  <p:slideViewPr>
    <p:cSldViewPr snapToGrid="0">
      <p:cViewPr varScale="1">
        <p:scale>
          <a:sx n="133" d="100"/>
          <a:sy n="133" d="100"/>
        </p:scale>
        <p:origin x="-33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06667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8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3500"/>
              <a:buFont typeface="Arial"/>
              <a:buNone/>
            </a:pPr>
            <a:r>
              <a:rPr lang="en-US" dirty="0" smtClean="0"/>
              <a:t>Just because something works in the lab doesn’t mean it will work in real world. Lab spectra and asteroid spectra have different amounts of noise and hence need to be processed differently. Our new</a:t>
            </a:r>
            <a:r>
              <a:rPr lang="en-US" sz="1100" b="0" i="0" u="none" strike="noStrike" cap="none" dirty="0" smtClean="0">
                <a:solidFill>
                  <a:schemeClr val="lt1"/>
                </a:solidFill>
                <a:latin typeface="Calibri"/>
                <a:ea typeface="Calibri"/>
                <a:cs typeface="Calibri"/>
                <a:sym typeface="Calibri"/>
              </a:rPr>
              <a:t> method can reliably extract mineralogical composition from asteroid spectra. </a:t>
            </a:r>
            <a:r>
              <a:rPr lang="en-US" dirty="0" smtClean="0"/>
              <a:t>Currently working on a peer-reviewed paper that will be submitted this summer. </a:t>
            </a:r>
          </a:p>
          <a:p>
            <a:pPr marL="0" lvl="0" indent="0">
              <a:spcBef>
                <a:spcPts val="0"/>
              </a:spcBef>
              <a:spcAft>
                <a:spcPts val="0"/>
              </a:spcAft>
              <a:buNone/>
            </a:pPr>
            <a:endParaRPr dirty="0"/>
          </a:p>
        </p:txBody>
      </p:sp>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85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876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71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dirty="0" smtClean="0"/>
              <a:t>Light from the sun hitting</a:t>
            </a:r>
            <a:r>
              <a:rPr lang="en-US" baseline="0" dirty="0" smtClean="0"/>
              <a:t> asteroids. The light then </a:t>
            </a:r>
            <a:r>
              <a:rPr lang="en-US" dirty="0" smtClean="0"/>
              <a:t>reflects off of</a:t>
            </a:r>
            <a:r>
              <a:rPr lang="en-US" baseline="0" dirty="0" smtClean="0"/>
              <a:t> the asteroid and is captured by an observatory on the Earth’s surface. The data produced is called a spectrum. This is a plot of reflected light versus wavelength. </a:t>
            </a:r>
          </a:p>
          <a:p>
            <a:pPr marL="0" lvl="0" indent="0" rtl="0">
              <a:spcBef>
                <a:spcPts val="0"/>
              </a:spcBef>
              <a:spcAft>
                <a:spcPts val="0"/>
              </a:spcAft>
              <a:buNone/>
            </a:pPr>
            <a:r>
              <a:rPr lang="en-US" baseline="0" dirty="0" smtClean="0"/>
              <a:t>Meteorites fall to Earth and are collected. We use an instrument called </a:t>
            </a:r>
            <a:r>
              <a:rPr lang="en-US" baseline="0" smtClean="0"/>
              <a:t>a spectrometer to </a:t>
            </a:r>
            <a:r>
              <a:rPr lang="en-US" baseline="0" dirty="0" smtClean="0"/>
              <a:t>artificially shine light on the meteorites and capture the reflected light, resulting in a spectrum.</a:t>
            </a:r>
            <a:endParaRPr dirty="0"/>
          </a:p>
        </p:txBody>
      </p:sp>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4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 86% of all meteorites that fall on the Earth are ordinary chondrites. (H has more metal). Ratio of Olivine/Pyroxene changes from H&gt;L&gt;LL. Thought to have come from S-type asteroids. Spectroscopically relevant minerals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0" lvl="0" indent="0">
              <a:spcBef>
                <a:spcPts val="0"/>
              </a:spcBef>
              <a:spcAft>
                <a:spcPts val="0"/>
              </a:spcAft>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96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We tried to duplicate her work in 2017 and we unable to do so. This prompted us to dig deeper into the original calibration. We will present our results of one aspect of this project. </a:t>
            </a:r>
            <a:endParaRPr lang="en-US" sz="1100" b="0" i="0" u="none" strike="noStrike" cap="none" dirty="0" smtClean="0">
              <a:solidFill>
                <a:schemeClr val="lt1"/>
              </a:solidFill>
              <a:latin typeface="Calibri"/>
              <a:ea typeface="Calibri"/>
              <a:cs typeface="Calibri"/>
              <a:sym typeface="Calibri"/>
            </a:endParaRPr>
          </a:p>
          <a:p>
            <a:pPr marL="0" lvl="0" indent="0" rtl="0">
              <a:spcBef>
                <a:spcPts val="0"/>
              </a:spcBef>
              <a:spcAft>
                <a:spcPts val="0"/>
              </a:spcAft>
              <a:buNone/>
            </a:pPr>
            <a:endParaRPr dirty="0"/>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97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For example, band Centers could</a:t>
            </a:r>
            <a:r>
              <a:rPr lang="en-US" baseline="0" dirty="0" smtClean="0"/>
              <a:t> tell us h</a:t>
            </a:r>
            <a:r>
              <a:rPr lang="en-US" sz="1100" dirty="0" smtClean="0">
                <a:solidFill>
                  <a:schemeClr val="bg1"/>
                </a:solidFill>
                <a:latin typeface="Calibri"/>
                <a:ea typeface="Calibri"/>
                <a:cs typeface="Calibri"/>
                <a:sym typeface="Calibri"/>
              </a:rPr>
              <a:t>ow much iron is there in the olivine,</a:t>
            </a:r>
            <a:r>
              <a:rPr lang="en-US" sz="1100" baseline="0" dirty="0" smtClean="0">
                <a:solidFill>
                  <a:schemeClr val="bg1"/>
                </a:solidFill>
                <a:latin typeface="Calibri"/>
                <a:ea typeface="Calibri"/>
                <a:cs typeface="Calibri"/>
                <a:sym typeface="Calibri"/>
              </a:rPr>
              <a:t> and BAR could tell us </a:t>
            </a:r>
            <a:r>
              <a:rPr lang="en-US" sz="1100" dirty="0" smtClean="0">
                <a:solidFill>
                  <a:schemeClr val="bg1"/>
                </a:solidFill>
                <a:latin typeface="Calibri"/>
                <a:ea typeface="Calibri"/>
                <a:cs typeface="Calibri"/>
                <a:sym typeface="Calibri"/>
              </a:rPr>
              <a:t>how much olivine is there versus pyroxene.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smtClean="0">
              <a:solidFill>
                <a:schemeClr val="bg1"/>
              </a:solidFill>
              <a:latin typeface="Calibri"/>
              <a:ea typeface="Calibri"/>
              <a:cs typeface="Calibri"/>
              <a:sym typeface="Calibri"/>
            </a:endParaRPr>
          </a:p>
          <a:p>
            <a:pPr marL="0" lvl="0" indent="0">
              <a:spcBef>
                <a:spcPts val="0"/>
              </a:spcBef>
              <a:spcAft>
                <a:spcPts val="0"/>
              </a:spcAft>
              <a:buNone/>
            </a:pPr>
            <a:endParaRPr dirty="0"/>
          </a:p>
        </p:txBody>
      </p:sp>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58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351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23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469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Shape 14"/>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027C"/>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50850" algn="l" rtl="0">
              <a:lnSpc>
                <a:spcPct val="90000"/>
              </a:lnSpc>
              <a:spcBef>
                <a:spcPts val="1000"/>
              </a:spcBef>
              <a:spcAft>
                <a:spcPts val="0"/>
              </a:spcAft>
              <a:buClr>
                <a:schemeClr val="lt1"/>
              </a:buClr>
              <a:buSzPts val="3500"/>
              <a:buFont typeface="Arial"/>
              <a:buChar char="•"/>
              <a:defRPr sz="35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10" name="Shape 10"/>
          <p:cNvSpPr/>
          <p:nvPr/>
        </p:nvSpPr>
        <p:spPr>
          <a:xfrm>
            <a:off x="310200" y="5598063"/>
            <a:ext cx="528000" cy="891600"/>
          </a:xfrm>
          <a:prstGeom prst="rect">
            <a:avLst/>
          </a:prstGeom>
          <a:blipFill rotWithShape="1">
            <a:blip r:embed="rId13">
              <a:alphaModFix/>
            </a:blip>
            <a:stretch>
              <a:fillRect/>
            </a:stretch>
          </a:blip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11" name="Shape 11"/>
          <p:cNvSpPr/>
          <p:nvPr/>
        </p:nvSpPr>
        <p:spPr>
          <a:xfrm>
            <a:off x="1125750" y="5676063"/>
            <a:ext cx="875100" cy="813600"/>
          </a:xfrm>
          <a:prstGeom prst="rect">
            <a:avLst/>
          </a:prstGeom>
          <a:blipFill rotWithShape="1">
            <a:blip r:embed="rId14">
              <a:alphaModFix/>
            </a:blip>
            <a:stretch>
              <a:fillRect/>
            </a:stretch>
          </a:blip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gif"/><Relationship Id="rId2" Type="http://schemas.openxmlformats.org/officeDocument/2006/relationships/video" Target="../media/media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2.mov"/><Relationship Id="rId2" Type="http://schemas.openxmlformats.org/officeDocument/2006/relationships/video" Target="../media/media2.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0" y="0"/>
            <a:ext cx="12191999" cy="180040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6000"/>
              <a:buFont typeface="Calibri"/>
              <a:buNone/>
            </a:pPr>
            <a:r>
              <a:rPr lang="en-US" dirty="0"/>
              <a:t>Constraining Composition of Asteroids using Spectroscopy</a:t>
            </a:r>
            <a:endParaRPr dirty="0"/>
          </a:p>
        </p:txBody>
      </p:sp>
      <p:sp>
        <p:nvSpPr>
          <p:cNvPr id="85" name="Shape 85"/>
          <p:cNvSpPr txBox="1">
            <a:spLocks noGrp="1"/>
          </p:cNvSpPr>
          <p:nvPr>
            <p:ph type="subTitle" idx="1"/>
          </p:nvPr>
        </p:nvSpPr>
        <p:spPr>
          <a:xfrm>
            <a:off x="2005343" y="4907779"/>
            <a:ext cx="8336491" cy="1950220"/>
          </a:xfrm>
          <a:prstGeom prst="rect">
            <a:avLst/>
          </a:prstGeom>
          <a:noFill/>
          <a:ln>
            <a:noFill/>
          </a:ln>
        </p:spPr>
        <p:txBody>
          <a:bodyPr spcFirstLastPara="1" wrap="square" lIns="91425" tIns="45700" rIns="91425" bIns="45700" anchor="t" anchorCtr="0">
            <a:noAutofit/>
          </a:bodyPr>
          <a:lstStyle/>
          <a:p>
            <a:pPr marL="0" indent="0">
              <a:spcBef>
                <a:spcPts val="0"/>
              </a:spcBef>
              <a:buSzPts val="3500"/>
            </a:pPr>
            <a:r>
              <a:rPr lang="en-US" sz="3400" b="0" i="0" u="none" strike="noStrike" cap="none" dirty="0">
                <a:solidFill>
                  <a:schemeClr val="lt1"/>
                </a:solidFill>
                <a:sym typeface="Calibri"/>
              </a:rPr>
              <a:t>Adriana </a:t>
            </a:r>
            <a:r>
              <a:rPr lang="en-US" sz="3400" b="0" i="0" u="none" strike="noStrike" cap="none" dirty="0" smtClean="0">
                <a:solidFill>
                  <a:schemeClr val="lt1"/>
                </a:solidFill>
                <a:sym typeface="Calibri"/>
              </a:rPr>
              <a:t>Mitchell, Prof</a:t>
            </a:r>
            <a:r>
              <a:rPr lang="en-US" sz="3400" b="0" i="0" u="none" strike="noStrike" cap="none" dirty="0">
                <a:solidFill>
                  <a:schemeClr val="lt1"/>
                </a:solidFill>
                <a:sym typeface="Calibri"/>
              </a:rPr>
              <a:t>. Vishnu </a:t>
            </a:r>
            <a:r>
              <a:rPr lang="en-US" sz="3400" b="0" i="0" u="none" strike="noStrike" cap="none" dirty="0" smtClean="0">
                <a:solidFill>
                  <a:schemeClr val="lt1"/>
                </a:solidFill>
                <a:sym typeface="Calibri"/>
              </a:rPr>
              <a:t>Reddy</a:t>
            </a:r>
            <a:r>
              <a:rPr lang="en-US" sz="3400" dirty="0"/>
              <a:t>, Allison McGraw (University of Arizona</a:t>
            </a:r>
            <a:r>
              <a:rPr lang="en-US" sz="3400" dirty="0" smtClean="0"/>
              <a:t>),</a:t>
            </a:r>
            <a:endParaRPr lang="en-US" sz="3400" dirty="0"/>
          </a:p>
          <a:p>
            <a:pPr marL="0" lvl="0" indent="0" rtl="0">
              <a:spcBef>
                <a:spcPts val="1000"/>
              </a:spcBef>
              <a:spcAft>
                <a:spcPts val="0"/>
              </a:spcAft>
              <a:buClr>
                <a:schemeClr val="lt1"/>
              </a:buClr>
              <a:buSzPts val="3500"/>
              <a:buFont typeface="Arial"/>
              <a:buNone/>
            </a:pPr>
            <a:r>
              <a:rPr lang="en-US" sz="3400" dirty="0" smtClean="0"/>
              <a:t>Juan </a:t>
            </a:r>
            <a:r>
              <a:rPr lang="en-US" sz="3400" dirty="0"/>
              <a:t>Sanchez </a:t>
            </a:r>
            <a:r>
              <a:rPr lang="en-US" sz="3400" dirty="0" smtClean="0"/>
              <a:t>(Planetary Science Institute)</a:t>
            </a:r>
            <a:endParaRPr sz="3400" dirty="0"/>
          </a:p>
        </p:txBody>
      </p:sp>
      <p:pic>
        <p:nvPicPr>
          <p:cNvPr id="2" name="20130212_itokawa_anim_guld_57.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244" y="1879917"/>
            <a:ext cx="4326684" cy="289009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Conclusions</a:t>
            </a:r>
            <a:endParaRPr sz="6000" b="0" i="0" u="none" strike="noStrike" cap="none">
              <a:solidFill>
                <a:schemeClr val="lt1"/>
              </a:solidFill>
              <a:latin typeface="Calibri"/>
              <a:ea typeface="Calibri"/>
              <a:cs typeface="Calibri"/>
              <a:sym typeface="Calibri"/>
            </a:endParaRPr>
          </a:p>
        </p:txBody>
      </p:sp>
      <p:sp>
        <p:nvSpPr>
          <p:cNvPr id="159" name="Shape 159"/>
          <p:cNvSpPr txBox="1">
            <a:spLocks noGrp="1"/>
          </p:cNvSpPr>
          <p:nvPr>
            <p:ph type="body" idx="1"/>
          </p:nvPr>
        </p:nvSpPr>
        <p:spPr>
          <a:xfrm>
            <a:off x="838200" y="145677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3500"/>
              <a:buFont typeface="Arial"/>
              <a:buChar char="•"/>
            </a:pPr>
            <a:r>
              <a:rPr lang="en-US" dirty="0" smtClean="0"/>
              <a:t>Just </a:t>
            </a:r>
            <a:r>
              <a:rPr lang="en-US" dirty="0"/>
              <a:t>because something works in the lab doesn’t mean it will work in real world</a:t>
            </a:r>
            <a:endParaRPr dirty="0"/>
          </a:p>
          <a:p>
            <a:pPr marL="228600" marR="0" lvl="0" indent="-228600" algn="l" rtl="0">
              <a:lnSpc>
                <a:spcPct val="90000"/>
              </a:lnSpc>
              <a:spcBef>
                <a:spcPts val="1000"/>
              </a:spcBef>
              <a:spcAft>
                <a:spcPts val="0"/>
              </a:spcAft>
              <a:buClr>
                <a:schemeClr val="lt1"/>
              </a:buClr>
              <a:buSzPts val="3500"/>
              <a:buFont typeface="Arial"/>
              <a:buChar char="•"/>
            </a:pPr>
            <a:r>
              <a:rPr lang="en-US" dirty="0" smtClean="0"/>
              <a:t>Lab </a:t>
            </a:r>
            <a:r>
              <a:rPr lang="en-US" dirty="0"/>
              <a:t>spectra and asteroid spectra have different </a:t>
            </a:r>
            <a:r>
              <a:rPr lang="en-US" dirty="0" smtClean="0"/>
              <a:t>amounts </a:t>
            </a:r>
            <a:r>
              <a:rPr lang="en-US" dirty="0"/>
              <a:t>of noise and </a:t>
            </a:r>
            <a:r>
              <a:rPr lang="en-US" dirty="0" smtClean="0"/>
              <a:t>need </a:t>
            </a:r>
            <a:r>
              <a:rPr lang="en-US" dirty="0"/>
              <a:t>to be processed differently</a:t>
            </a:r>
            <a:endParaRPr dirty="0"/>
          </a:p>
          <a:p>
            <a:pPr marL="228600" marR="0" lvl="0" indent="-228600" algn="l" rtl="0">
              <a:lnSpc>
                <a:spcPct val="90000"/>
              </a:lnSpc>
              <a:spcBef>
                <a:spcPts val="1000"/>
              </a:spcBef>
              <a:spcAft>
                <a:spcPts val="0"/>
              </a:spcAft>
              <a:buClr>
                <a:schemeClr val="lt1"/>
              </a:buClr>
              <a:buSzPts val="3500"/>
              <a:buFont typeface="Arial"/>
              <a:buChar char="•"/>
            </a:pPr>
            <a:r>
              <a:rPr lang="en-US" dirty="0" smtClean="0"/>
              <a:t>Our </a:t>
            </a:r>
            <a:r>
              <a:rPr lang="en-US" dirty="0"/>
              <a:t>new</a:t>
            </a:r>
            <a:r>
              <a:rPr lang="en-US" sz="3500" b="0" i="0" u="none" strike="noStrike" cap="none" dirty="0">
                <a:solidFill>
                  <a:schemeClr val="lt1"/>
                </a:solidFill>
                <a:latin typeface="Calibri"/>
                <a:ea typeface="Calibri"/>
                <a:cs typeface="Calibri"/>
                <a:sym typeface="Calibri"/>
              </a:rPr>
              <a:t> method can reliably extract mineralogical composition from asteroid spectra</a:t>
            </a:r>
            <a:endParaRPr sz="3500" b="0" i="0" u="none" strike="noStrike" cap="none" dirty="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3500"/>
              <a:buFont typeface="Arial"/>
              <a:buChar char="•"/>
            </a:pPr>
            <a:r>
              <a:rPr lang="en-US" dirty="0" smtClean="0"/>
              <a:t>Currently </a:t>
            </a:r>
            <a:r>
              <a:rPr lang="en-US" dirty="0"/>
              <a:t>working on a peer-reviewed paper that will be submitted this summer.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Thank you</a:t>
            </a:r>
            <a:endParaRPr sz="6000" b="0" i="0" u="none" strike="noStrike" cap="none">
              <a:solidFill>
                <a:schemeClr val="lt1"/>
              </a:solidFill>
              <a:latin typeface="Calibri"/>
              <a:ea typeface="Calibri"/>
              <a:cs typeface="Calibri"/>
              <a:sym typeface="Calibri"/>
            </a:endParaRPr>
          </a:p>
        </p:txBody>
      </p:sp>
      <p:sp>
        <p:nvSpPr>
          <p:cNvPr id="165" name="Shape 165"/>
          <p:cNvSpPr txBox="1">
            <a:spLocks noGrp="1"/>
          </p:cNvSpPr>
          <p:nvPr>
            <p:ph type="body" idx="1"/>
          </p:nvPr>
        </p:nvSpPr>
        <p:spPr>
          <a:xfrm>
            <a:off x="838200" y="1825625"/>
            <a:ext cx="10515600" cy="271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endParaRPr/>
          </a:p>
          <a:p>
            <a:pPr marL="228600" marR="0" lvl="0" indent="-228600" algn="l" rtl="0">
              <a:lnSpc>
                <a:spcPct val="90000"/>
              </a:lnSpc>
              <a:spcBef>
                <a:spcPts val="1000"/>
              </a:spcBef>
              <a:spcAft>
                <a:spcPts val="0"/>
              </a:spcAft>
              <a:buClr>
                <a:schemeClr val="lt1"/>
              </a:buClr>
              <a:buSzPts val="3500"/>
              <a:buFont typeface="Arial"/>
              <a:buChar char="•"/>
            </a:pPr>
            <a:r>
              <a:rPr lang="en-US"/>
              <a:t> </a:t>
            </a:r>
            <a:r>
              <a:rPr lang="en-US" sz="3500" b="0" i="0" u="none" strike="noStrike" cap="none">
                <a:solidFill>
                  <a:schemeClr val="lt1"/>
                </a:solidFill>
                <a:latin typeface="Calibri"/>
                <a:ea typeface="Calibri"/>
                <a:cs typeface="Calibri"/>
                <a:sym typeface="Calibri"/>
              </a:rPr>
              <a:t>Space Grant Consortium for </a:t>
            </a:r>
            <a:r>
              <a:rPr lang="en-US"/>
              <a:t>funding part of this work. </a:t>
            </a:r>
            <a:endParaRPr/>
          </a:p>
          <a:p>
            <a:pPr marL="228600" marR="0" lvl="0" indent="-228600" algn="l" rtl="0">
              <a:lnSpc>
                <a:spcPct val="90000"/>
              </a:lnSpc>
              <a:spcBef>
                <a:spcPts val="1000"/>
              </a:spcBef>
              <a:spcAft>
                <a:spcPts val="0"/>
              </a:spcAft>
              <a:buClr>
                <a:schemeClr val="lt1"/>
              </a:buClr>
              <a:buSzPts val="3500"/>
              <a:buFont typeface="Arial"/>
              <a:buChar char="•"/>
            </a:pPr>
            <a:r>
              <a:rPr lang="en-US"/>
              <a:t> NASA Near-Earth Object Observation (NEOO) program supported parts of this research (PI: Vishnu Reddy)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7981462" y="0"/>
            <a:ext cx="421053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dirty="0"/>
              <a:t>Asteroid Belt</a:t>
            </a:r>
            <a:endParaRPr sz="6000" b="0" i="0" u="none" strike="noStrike" cap="none" dirty="0">
              <a:solidFill>
                <a:schemeClr val="lt1"/>
              </a:solidFill>
              <a:latin typeface="Calibri"/>
              <a:ea typeface="Calibri"/>
              <a:cs typeface="Calibri"/>
              <a:sym typeface="Calibri"/>
            </a:endParaRPr>
          </a:p>
        </p:txBody>
      </p:sp>
      <p:sp>
        <p:nvSpPr>
          <p:cNvPr id="2" name="Rectangle 1"/>
          <p:cNvSpPr/>
          <p:nvPr/>
        </p:nvSpPr>
        <p:spPr>
          <a:xfrm>
            <a:off x="8010769" y="1248731"/>
            <a:ext cx="4181231" cy="1569660"/>
          </a:xfrm>
          <a:prstGeom prst="rect">
            <a:avLst/>
          </a:prstGeom>
        </p:spPr>
        <p:txBody>
          <a:bodyPr wrap="square">
            <a:spAutoFit/>
          </a:bodyPr>
          <a:lstStyle/>
          <a:p>
            <a:pPr algn="ctr"/>
            <a:r>
              <a:rPr lang="en-US" sz="2400" dirty="0" smtClean="0">
                <a:solidFill>
                  <a:schemeClr val="bg1"/>
                </a:solidFill>
                <a:latin typeface="Calibri" panose="020F0502020204030204" pitchFamily="34" charset="0"/>
                <a:cs typeface="Calibri" panose="020F0502020204030204" pitchFamily="34" charset="0"/>
              </a:rPr>
              <a:t>755,000 </a:t>
            </a:r>
            <a:r>
              <a:rPr lang="en-US" sz="2400" dirty="0">
                <a:solidFill>
                  <a:schemeClr val="bg1"/>
                </a:solidFill>
                <a:latin typeface="Calibri" panose="020F0502020204030204" pitchFamily="34" charset="0"/>
                <a:cs typeface="Calibri" panose="020F0502020204030204" pitchFamily="34" charset="0"/>
              </a:rPr>
              <a:t>asteroids</a:t>
            </a:r>
          </a:p>
          <a:p>
            <a:pPr algn="ctr"/>
            <a:r>
              <a:rPr lang="en-US" sz="2400" dirty="0">
                <a:solidFill>
                  <a:schemeClr val="bg1"/>
                </a:solidFill>
                <a:latin typeface="Calibri" panose="020F0502020204030204" pitchFamily="34" charset="0"/>
                <a:cs typeface="Calibri" panose="020F0502020204030204" pitchFamily="34" charset="0"/>
              </a:rPr>
              <a:t>Millions unknown</a:t>
            </a:r>
          </a:p>
          <a:p>
            <a:pPr algn="ctr"/>
            <a:r>
              <a:rPr lang="en-US" sz="2400" dirty="0" smtClean="0">
                <a:solidFill>
                  <a:schemeClr val="bg1"/>
                </a:solidFill>
                <a:latin typeface="Calibri" panose="020F0502020204030204" pitchFamily="34" charset="0"/>
                <a:cs typeface="Calibri" panose="020F0502020204030204" pitchFamily="34" charset="0"/>
              </a:rPr>
              <a:t>Largest object: </a:t>
            </a:r>
            <a:r>
              <a:rPr lang="en-US" sz="2400" dirty="0">
                <a:solidFill>
                  <a:schemeClr val="bg1"/>
                </a:solidFill>
                <a:latin typeface="Calibri" panose="020F0502020204030204" pitchFamily="34" charset="0"/>
                <a:cs typeface="Calibri" panose="020F0502020204030204" pitchFamily="34" charset="0"/>
              </a:rPr>
              <a:t>Ceres ~950 </a:t>
            </a:r>
            <a:r>
              <a:rPr lang="en-US" sz="2400" dirty="0" smtClean="0">
                <a:solidFill>
                  <a:schemeClr val="bg1"/>
                </a:solidFill>
                <a:latin typeface="Calibri" panose="020F0502020204030204" pitchFamily="34" charset="0"/>
                <a:cs typeface="Calibri" panose="020F0502020204030204" pitchFamily="34" charset="0"/>
              </a:rPr>
              <a:t>km</a:t>
            </a:r>
          </a:p>
          <a:p>
            <a:pPr algn="ctr"/>
            <a:r>
              <a:rPr lang="en-US" sz="2400" dirty="0" smtClean="0">
                <a:solidFill>
                  <a:schemeClr val="bg1"/>
                </a:solidFill>
                <a:latin typeface="Calibri" panose="020F0502020204030204" pitchFamily="34" charset="0"/>
                <a:cs typeface="Calibri" panose="020F0502020204030204" pitchFamily="34" charset="0"/>
              </a:rPr>
              <a:t>Largest Asteroid: Vesta ~525 km</a:t>
            </a:r>
            <a:endParaRPr lang="en-US" sz="2400" dirty="0">
              <a:solidFill>
                <a:schemeClr val="bg1"/>
              </a:solidFill>
              <a:latin typeface="Calibri" panose="020F0502020204030204" pitchFamily="34" charset="0"/>
              <a:cs typeface="Calibri" panose="020F0502020204030204" pitchFamily="34" charset="0"/>
            </a:endParaRPr>
          </a:p>
        </p:txBody>
      </p:sp>
      <p:pic>
        <p:nvPicPr>
          <p:cNvPr id="3" name="Asteroid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7962900" cy="6858000"/>
          </a:xfrm>
          <a:prstGeom prst="rect">
            <a:avLst/>
          </a:prstGeom>
        </p:spPr>
      </p:pic>
      <p:pic>
        <p:nvPicPr>
          <p:cNvPr id="5" name="Picture 4"/>
          <p:cNvPicPr>
            <a:picLocks noChangeAspect="1"/>
          </p:cNvPicPr>
          <p:nvPr/>
        </p:nvPicPr>
        <p:blipFill>
          <a:blip r:embed="rId6"/>
          <a:stretch>
            <a:fillRect/>
          </a:stretch>
        </p:blipFill>
        <p:spPr>
          <a:xfrm>
            <a:off x="7934304" y="3210575"/>
            <a:ext cx="4257695" cy="3647425"/>
          </a:xfrm>
          <a:prstGeom prst="rect">
            <a:avLst/>
          </a:prstGeom>
        </p:spPr>
      </p:pic>
      <p:sp>
        <p:nvSpPr>
          <p:cNvPr id="6" name="TextBox 5"/>
          <p:cNvSpPr txBox="1"/>
          <p:nvPr/>
        </p:nvSpPr>
        <p:spPr>
          <a:xfrm>
            <a:off x="8021366" y="3294132"/>
            <a:ext cx="656588" cy="307777"/>
          </a:xfrm>
          <a:prstGeom prst="rect">
            <a:avLst/>
          </a:prstGeom>
          <a:noFill/>
        </p:spPr>
        <p:txBody>
          <a:bodyPr wrap="none" rtlCol="0">
            <a:spAutoFit/>
          </a:bodyPr>
          <a:lstStyle/>
          <a:p>
            <a:r>
              <a:rPr lang="en-US" dirty="0" smtClean="0">
                <a:solidFill>
                  <a:srgbClr val="FFFFFF"/>
                </a:solidFill>
              </a:rPr>
              <a:t>Vesta</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788" y="365125"/>
            <a:ext cx="11365411"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dirty="0"/>
              <a:t>Spectroscopy 101</a:t>
            </a:r>
            <a:endParaRPr sz="6000" b="0" i="0" u="none" strike="noStrike" cap="none" dirty="0">
              <a:solidFill>
                <a:schemeClr val="lt1"/>
              </a:solidFill>
              <a:latin typeface="Calibri"/>
              <a:ea typeface="Calibri"/>
              <a:cs typeface="Calibri"/>
              <a:sym typeface="Calibri"/>
            </a:endParaRPr>
          </a:p>
        </p:txBody>
      </p:sp>
      <p:grpSp>
        <p:nvGrpSpPr>
          <p:cNvPr id="2" name="Group 1"/>
          <p:cNvGrpSpPr/>
          <p:nvPr/>
        </p:nvGrpSpPr>
        <p:grpSpPr>
          <a:xfrm>
            <a:off x="144132" y="1761712"/>
            <a:ext cx="7776692" cy="4684212"/>
            <a:chOff x="2350008" y="1618489"/>
            <a:chExt cx="7776692" cy="4684212"/>
          </a:xfrm>
        </p:grpSpPr>
        <p:pic>
          <p:nvPicPr>
            <p:cNvPr id="96" name="Shape 96"/>
            <p:cNvPicPr preferRelativeResize="0"/>
            <p:nvPr/>
          </p:nvPicPr>
          <p:blipFill>
            <a:blip r:embed="rId3">
              <a:alphaModFix/>
            </a:blip>
            <a:stretch>
              <a:fillRect/>
            </a:stretch>
          </p:blipFill>
          <p:spPr>
            <a:xfrm>
              <a:off x="2350008" y="1618489"/>
              <a:ext cx="7776692" cy="4684212"/>
            </a:xfrm>
            <a:prstGeom prst="rect">
              <a:avLst/>
            </a:prstGeom>
            <a:noFill/>
            <a:ln>
              <a:noFill/>
            </a:ln>
          </p:spPr>
        </p:pic>
        <p:cxnSp>
          <p:nvCxnSpPr>
            <p:cNvPr id="3" name="Straight Arrow Connector 2"/>
            <p:cNvCxnSpPr/>
            <p:nvPr/>
          </p:nvCxnSpPr>
          <p:spPr>
            <a:xfrm flipH="1">
              <a:off x="5084064" y="2656014"/>
              <a:ext cx="649224" cy="4527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084064" y="3447288"/>
              <a:ext cx="582168" cy="421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110984" y="4143475"/>
              <a:ext cx="944880" cy="102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85944" y="4559808"/>
              <a:ext cx="673608" cy="890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64024" y="5678424"/>
              <a:ext cx="795528" cy="7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449312" y="5673571"/>
              <a:ext cx="606552" cy="48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2350008" y="5004816"/>
            <a:ext cx="1060704" cy="1297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5874" y="1678400"/>
            <a:ext cx="4266126" cy="4893647"/>
          </a:xfrm>
          <a:prstGeom prst="rect">
            <a:avLst/>
          </a:prstGeom>
        </p:spPr>
        <p:txBody>
          <a:bodyPr wrap="square">
            <a:spAutoFit/>
          </a:bodyPr>
          <a:lstStyle/>
          <a:p>
            <a:pPr marL="342900" indent="-342900" algn="ctr">
              <a:buClrTx/>
              <a:buFont typeface="Arial"/>
              <a:buChar char="•"/>
            </a:pPr>
            <a:r>
              <a:rPr lang="en-US" sz="2400" dirty="0" smtClean="0">
                <a:solidFill>
                  <a:srgbClr val="FFFFFF"/>
                </a:solidFill>
                <a:latin typeface="Calibri" panose="020F0502020204030204" pitchFamily="34" charset="0"/>
                <a:cs typeface="Calibri" panose="020F0502020204030204" pitchFamily="34" charset="0"/>
              </a:rPr>
              <a:t>Asteroids reflect sunlight like all objects in our Solar System</a:t>
            </a:r>
          </a:p>
          <a:p>
            <a:pPr marL="342900" indent="-342900" algn="ctr">
              <a:buClrTx/>
              <a:buFont typeface="Arial"/>
              <a:buChar char="•"/>
            </a:pPr>
            <a:r>
              <a:rPr lang="en-US" sz="2400" dirty="0" smtClean="0">
                <a:solidFill>
                  <a:srgbClr val="FFFFFF"/>
                </a:solidFill>
                <a:latin typeface="Calibri" panose="020F0502020204030204" pitchFamily="34" charset="0"/>
                <a:cs typeface="Calibri" panose="020F0502020204030204" pitchFamily="34" charset="0"/>
              </a:rPr>
              <a:t>We use a telescope to spread this light to different wavelengths (spectrum)</a:t>
            </a:r>
          </a:p>
          <a:p>
            <a:pPr marL="342900" indent="-342900" algn="ctr">
              <a:buClrTx/>
              <a:buFont typeface="Arial"/>
              <a:buChar char="•"/>
            </a:pPr>
            <a:r>
              <a:rPr lang="en-US" sz="2400" dirty="0" smtClean="0">
                <a:solidFill>
                  <a:srgbClr val="FFFFFF"/>
                </a:solidFill>
                <a:latin typeface="Calibri" panose="020F0502020204030204" pitchFamily="34" charset="0"/>
                <a:cs typeface="Calibri" panose="020F0502020204030204" pitchFamily="34" charset="0"/>
              </a:rPr>
              <a:t>We can do the same in the lab for meteorites and rocks on Earth</a:t>
            </a:r>
          </a:p>
          <a:p>
            <a:pPr marL="342900" indent="-342900" algn="ctr">
              <a:buClrTx/>
              <a:buFont typeface="Arial"/>
              <a:buChar char="•"/>
            </a:pPr>
            <a:r>
              <a:rPr lang="en-US" sz="2400" dirty="0" smtClean="0">
                <a:solidFill>
                  <a:srgbClr val="FFFFFF"/>
                </a:solidFill>
                <a:latin typeface="Calibri" panose="020F0502020204030204" pitchFamily="34" charset="0"/>
                <a:cs typeface="Calibri" panose="020F0502020204030204" pitchFamily="34" charset="0"/>
              </a:rPr>
              <a:t>By comparing the lab and telescope spectra we find what asteroids are made of</a:t>
            </a:r>
          </a:p>
          <a:p>
            <a:pPr marL="342900" indent="-342900" algn="ctr">
              <a:buClrTx/>
              <a:buFont typeface="Arial"/>
              <a:buChar char="•"/>
            </a:pPr>
            <a:r>
              <a:rPr lang="en-US" sz="2400" dirty="0" smtClean="0">
                <a:solidFill>
                  <a:srgbClr val="FFFFFF"/>
                </a:solidFill>
                <a:latin typeface="Calibri" panose="020F0502020204030204" pitchFamily="34" charset="0"/>
                <a:cs typeface="Calibri" panose="020F0502020204030204" pitchFamily="34" charset="0"/>
              </a:rPr>
              <a:t>It is like doing geology but with a telescope</a:t>
            </a:r>
            <a:endParaRPr lang="en-US" sz="2400" dirty="0">
              <a:solidFill>
                <a:srgbClr val="FFFFFF"/>
              </a:solidFill>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1436" y="365125"/>
            <a:ext cx="1117236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dirty="0">
                <a:solidFill>
                  <a:schemeClr val="lt1"/>
                </a:solidFill>
                <a:latin typeface="Calibri"/>
                <a:ea typeface="Calibri"/>
                <a:cs typeface="Calibri"/>
                <a:sym typeface="Calibri"/>
              </a:rPr>
              <a:t>Ordinary Chondrites</a:t>
            </a:r>
            <a:endParaRPr sz="6000" b="0" i="0" u="none" strike="noStrike" cap="none" dirty="0">
              <a:solidFill>
                <a:schemeClr val="lt1"/>
              </a:solidFill>
              <a:latin typeface="Calibri"/>
              <a:ea typeface="Calibri"/>
              <a:cs typeface="Calibri"/>
              <a:sym typeface="Calibri"/>
            </a:endParaRPr>
          </a:p>
        </p:txBody>
      </p:sp>
      <p:sp>
        <p:nvSpPr>
          <p:cNvPr id="102" name="Shape 102"/>
          <p:cNvSpPr txBox="1">
            <a:spLocks noGrp="1"/>
          </p:cNvSpPr>
          <p:nvPr>
            <p:ph type="body" idx="1"/>
          </p:nvPr>
        </p:nvSpPr>
        <p:spPr>
          <a:xfrm>
            <a:off x="179302" y="1586920"/>
            <a:ext cx="10515600" cy="27384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3500"/>
              <a:buFont typeface="Arial"/>
              <a:buChar char="•"/>
            </a:pPr>
            <a:r>
              <a:rPr lang="en-US" dirty="0" smtClean="0"/>
              <a:t>86</a:t>
            </a:r>
            <a:r>
              <a:rPr lang="en-US" dirty="0"/>
              <a:t>% of all </a:t>
            </a:r>
            <a:r>
              <a:rPr lang="en-US" dirty="0" smtClean="0"/>
              <a:t>Earth meteorites </a:t>
            </a:r>
          </a:p>
          <a:p>
            <a:pPr marL="228600" indent="-228600">
              <a:spcBef>
                <a:spcPts val="0"/>
              </a:spcBef>
            </a:pPr>
            <a:r>
              <a:rPr lang="en-US" dirty="0"/>
              <a:t>S-type </a:t>
            </a:r>
            <a:r>
              <a:rPr lang="en-US" dirty="0" smtClean="0"/>
              <a:t>asteroids</a:t>
            </a:r>
          </a:p>
          <a:p>
            <a:pPr marL="228600" marR="0" lvl="0" indent="-228600" algn="l" rtl="0">
              <a:lnSpc>
                <a:spcPct val="90000"/>
              </a:lnSpc>
              <a:spcBef>
                <a:spcPts val="0"/>
              </a:spcBef>
              <a:spcAft>
                <a:spcPts val="0"/>
              </a:spcAft>
              <a:buClr>
                <a:schemeClr val="lt1"/>
              </a:buClr>
              <a:buSzPts val="3500"/>
              <a:buFont typeface="Arial"/>
              <a:buChar char="•"/>
            </a:pPr>
            <a:r>
              <a:rPr lang="en-US" dirty="0" smtClean="0"/>
              <a:t>Three </a:t>
            </a:r>
            <a:r>
              <a:rPr lang="en-US" dirty="0"/>
              <a:t>types: H, L, LL </a:t>
            </a:r>
            <a:endParaRPr lang="en-US" dirty="0" smtClean="0"/>
          </a:p>
          <a:p>
            <a:pPr marL="228600" lvl="0" indent="-228600">
              <a:spcBef>
                <a:spcPts val="0"/>
              </a:spcBef>
            </a:pPr>
            <a:r>
              <a:rPr lang="en-US" dirty="0"/>
              <a:t>Identifying </a:t>
            </a:r>
            <a:r>
              <a:rPr lang="en-US" dirty="0" smtClean="0"/>
              <a:t>minerals: </a:t>
            </a:r>
            <a:r>
              <a:rPr lang="en-US" dirty="0"/>
              <a:t>Pyroxene, Olivine</a:t>
            </a:r>
          </a:p>
          <a:p>
            <a:pPr marL="228600" lvl="0" indent="-228600"/>
            <a:r>
              <a:rPr lang="en-US" dirty="0"/>
              <a:t>Classification Ratio: Olivine/(Olivine + Pyroxene</a:t>
            </a:r>
            <a:r>
              <a:rPr lang="en-US" dirty="0" smtClean="0"/>
              <a:t>)</a:t>
            </a:r>
            <a:endParaRPr lang="en-US" dirty="0"/>
          </a:p>
        </p:txBody>
      </p:sp>
      <p:pic>
        <p:nvPicPr>
          <p:cNvPr id="3" name="Picture 2"/>
          <p:cNvPicPr>
            <a:picLocks noChangeAspect="1"/>
          </p:cNvPicPr>
          <p:nvPr/>
        </p:nvPicPr>
        <p:blipFill>
          <a:blip r:embed="rId3"/>
          <a:stretch>
            <a:fillRect/>
          </a:stretch>
        </p:blipFill>
        <p:spPr>
          <a:xfrm>
            <a:off x="8808424" y="1019519"/>
            <a:ext cx="2844800" cy="2476500"/>
          </a:xfrm>
          <a:prstGeom prst="rect">
            <a:avLst/>
          </a:prstGeom>
        </p:spPr>
      </p:pic>
      <p:sp>
        <p:nvSpPr>
          <p:cNvPr id="4" name="TextBox 3"/>
          <p:cNvSpPr txBox="1"/>
          <p:nvPr/>
        </p:nvSpPr>
        <p:spPr>
          <a:xfrm>
            <a:off x="9988512" y="3551934"/>
            <a:ext cx="1653292" cy="400110"/>
          </a:xfrm>
          <a:prstGeom prst="rect">
            <a:avLst/>
          </a:prstGeom>
          <a:noFill/>
        </p:spPr>
        <p:txBody>
          <a:bodyPr wrap="none" rtlCol="0">
            <a:spAutoFit/>
          </a:bodyPr>
          <a:lstStyle/>
          <a:p>
            <a:r>
              <a:rPr lang="en-US" sz="2000" dirty="0" smtClean="0">
                <a:solidFill>
                  <a:srgbClr val="FFFFFF"/>
                </a:solidFill>
              </a:rPr>
              <a:t>LL Chondrite</a:t>
            </a:r>
            <a:endParaRPr lang="en-US" sz="2000" dirty="0">
              <a:solidFill>
                <a:srgbClr val="FFFFFF"/>
              </a:solidFill>
            </a:endParaRPr>
          </a:p>
        </p:txBody>
      </p:sp>
      <p:pic>
        <p:nvPicPr>
          <p:cNvPr id="5" name="Picture 4"/>
          <p:cNvPicPr>
            <a:picLocks noChangeAspect="1"/>
          </p:cNvPicPr>
          <p:nvPr/>
        </p:nvPicPr>
        <p:blipFill>
          <a:blip r:embed="rId4"/>
          <a:stretch>
            <a:fillRect/>
          </a:stretch>
        </p:blipFill>
        <p:spPr>
          <a:xfrm>
            <a:off x="2696337" y="4315790"/>
            <a:ext cx="3156265" cy="2370342"/>
          </a:xfrm>
          <a:prstGeom prst="rect">
            <a:avLst/>
          </a:prstGeom>
        </p:spPr>
      </p:pic>
      <p:sp>
        <p:nvSpPr>
          <p:cNvPr id="8" name="TextBox 7"/>
          <p:cNvSpPr txBox="1"/>
          <p:nvPr/>
        </p:nvSpPr>
        <p:spPr>
          <a:xfrm>
            <a:off x="5891497" y="4334515"/>
            <a:ext cx="968635" cy="400110"/>
          </a:xfrm>
          <a:prstGeom prst="rect">
            <a:avLst/>
          </a:prstGeom>
          <a:noFill/>
        </p:spPr>
        <p:txBody>
          <a:bodyPr wrap="none" rtlCol="0">
            <a:spAutoFit/>
          </a:bodyPr>
          <a:lstStyle/>
          <a:p>
            <a:r>
              <a:rPr lang="en-US" sz="2000" dirty="0" smtClean="0">
                <a:solidFill>
                  <a:srgbClr val="FFFFFF"/>
                </a:solidFill>
              </a:rPr>
              <a:t>Olivine</a:t>
            </a:r>
            <a:endParaRPr lang="en-US" sz="2000" dirty="0">
              <a:solidFill>
                <a:srgbClr val="FFFFFF"/>
              </a:solidFill>
            </a:endParaRPr>
          </a:p>
        </p:txBody>
      </p:sp>
      <p:pic>
        <p:nvPicPr>
          <p:cNvPr id="6" name="Picture 5"/>
          <p:cNvPicPr>
            <a:picLocks noChangeAspect="1"/>
          </p:cNvPicPr>
          <p:nvPr/>
        </p:nvPicPr>
        <p:blipFill>
          <a:blip r:embed="rId5"/>
          <a:stretch>
            <a:fillRect/>
          </a:stretch>
        </p:blipFill>
        <p:spPr>
          <a:xfrm>
            <a:off x="7330336" y="4315789"/>
            <a:ext cx="3078331" cy="2374163"/>
          </a:xfrm>
          <a:prstGeom prst="rect">
            <a:avLst/>
          </a:prstGeom>
        </p:spPr>
      </p:pic>
      <p:sp>
        <p:nvSpPr>
          <p:cNvPr id="10" name="TextBox 9"/>
          <p:cNvSpPr txBox="1"/>
          <p:nvPr/>
        </p:nvSpPr>
        <p:spPr>
          <a:xfrm>
            <a:off x="10455638" y="4334143"/>
            <a:ext cx="1268196" cy="400110"/>
          </a:xfrm>
          <a:prstGeom prst="rect">
            <a:avLst/>
          </a:prstGeom>
          <a:noFill/>
        </p:spPr>
        <p:txBody>
          <a:bodyPr wrap="none" rtlCol="0">
            <a:spAutoFit/>
          </a:bodyPr>
          <a:lstStyle/>
          <a:p>
            <a:r>
              <a:rPr lang="en-US" sz="2000" dirty="0" smtClean="0">
                <a:solidFill>
                  <a:srgbClr val="FFFFFF"/>
                </a:solidFill>
              </a:rPr>
              <a:t>Pyroxene</a:t>
            </a:r>
            <a:endParaRPr lang="en-US" sz="2000"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838199" y="365125"/>
            <a:ext cx="106800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Motivation</a:t>
            </a:r>
            <a:endParaRPr sz="6000" b="0" i="0" u="none" strike="noStrike" cap="none">
              <a:solidFill>
                <a:schemeClr val="lt1"/>
              </a:solidFill>
              <a:latin typeface="Calibri"/>
              <a:ea typeface="Calibri"/>
              <a:cs typeface="Calibri"/>
              <a:sym typeface="Calibri"/>
            </a:endParaRPr>
          </a:p>
        </p:txBody>
      </p:sp>
      <p:sp>
        <p:nvSpPr>
          <p:cNvPr id="108" name="Shape 108"/>
          <p:cNvSpPr txBox="1">
            <a:spLocks noGrp="1"/>
          </p:cNvSpPr>
          <p:nvPr>
            <p:ph type="body" idx="1"/>
          </p:nvPr>
        </p:nvSpPr>
        <p:spPr>
          <a:xfrm>
            <a:off x="838200" y="1825625"/>
            <a:ext cx="110199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3500"/>
              <a:buFont typeface="Arial"/>
              <a:buChar char="•"/>
            </a:pPr>
            <a:r>
              <a:rPr lang="en-US" dirty="0" smtClean="0"/>
              <a:t>Spectra </a:t>
            </a:r>
            <a:r>
              <a:rPr lang="en-US" dirty="0"/>
              <a:t>of meteorites are used to understand </a:t>
            </a:r>
            <a:r>
              <a:rPr lang="en-US" dirty="0" smtClean="0"/>
              <a:t>asteroids</a:t>
            </a:r>
          </a:p>
          <a:p>
            <a:pPr marL="0" marR="0" lvl="0" indent="0" algn="l" rtl="0">
              <a:lnSpc>
                <a:spcPct val="90000"/>
              </a:lnSpc>
              <a:spcBef>
                <a:spcPts val="0"/>
              </a:spcBef>
              <a:spcAft>
                <a:spcPts val="0"/>
              </a:spcAft>
              <a:buClr>
                <a:schemeClr val="lt1"/>
              </a:buClr>
              <a:buSzPts val="3500"/>
              <a:buNone/>
            </a:pPr>
            <a:endParaRPr dirty="0"/>
          </a:p>
          <a:p>
            <a:pPr marL="228600" marR="0" lvl="0" indent="-228600" algn="l" rtl="0">
              <a:lnSpc>
                <a:spcPct val="90000"/>
              </a:lnSpc>
              <a:spcBef>
                <a:spcPts val="0"/>
              </a:spcBef>
              <a:spcAft>
                <a:spcPts val="0"/>
              </a:spcAft>
              <a:buClr>
                <a:schemeClr val="lt1"/>
              </a:buClr>
              <a:buSzPts val="3500"/>
              <a:buFont typeface="Arial"/>
              <a:buChar char="•"/>
            </a:pPr>
            <a:r>
              <a:rPr lang="en-US" dirty="0" smtClean="0"/>
              <a:t>A</a:t>
            </a:r>
            <a:r>
              <a:rPr lang="en-US" sz="3500" b="0" i="0" u="none" strike="noStrike" cap="none" dirty="0" smtClean="0">
                <a:solidFill>
                  <a:schemeClr val="lt1"/>
                </a:solidFill>
                <a:latin typeface="Calibri"/>
                <a:ea typeface="Calibri"/>
                <a:cs typeface="Calibri"/>
                <a:sym typeface="Calibri"/>
              </a:rPr>
              <a:t> method </a:t>
            </a:r>
            <a:r>
              <a:rPr lang="en-US" dirty="0"/>
              <a:t>to accurately constrain surface composition of S-type asteroids from ordinary chondrites was developed by </a:t>
            </a:r>
            <a:r>
              <a:rPr lang="en-US" dirty="0" smtClean="0"/>
              <a:t>Tasha </a:t>
            </a:r>
            <a:r>
              <a:rPr lang="en-US" dirty="0"/>
              <a:t>Dunn (Dunn et al. 2010).  </a:t>
            </a:r>
            <a:endParaRPr lang="en-US" dirty="0" smtClean="0"/>
          </a:p>
          <a:p>
            <a:pPr marL="0" marR="0" lvl="0" indent="0" algn="l" rtl="0">
              <a:lnSpc>
                <a:spcPct val="90000"/>
              </a:lnSpc>
              <a:spcBef>
                <a:spcPts val="0"/>
              </a:spcBef>
              <a:spcAft>
                <a:spcPts val="0"/>
              </a:spcAft>
              <a:buClr>
                <a:schemeClr val="lt1"/>
              </a:buClr>
              <a:buSzPts val="3500"/>
              <a:buNone/>
            </a:pPr>
            <a:endParaRPr lang="en-US" dirty="0" smtClean="0"/>
          </a:p>
          <a:p>
            <a:pPr marL="228600" marR="0" lvl="0" indent="-228600" algn="l" rtl="0">
              <a:lnSpc>
                <a:spcPct val="90000"/>
              </a:lnSpc>
              <a:spcBef>
                <a:spcPts val="0"/>
              </a:spcBef>
              <a:spcAft>
                <a:spcPts val="0"/>
              </a:spcAft>
              <a:buClr>
                <a:schemeClr val="lt1"/>
              </a:buClr>
              <a:buSzPts val="3500"/>
              <a:buFont typeface="Arial"/>
              <a:buChar char="•"/>
            </a:pPr>
            <a:r>
              <a:rPr lang="en-US" dirty="0" smtClean="0"/>
              <a:t>Her results were not reproducible</a:t>
            </a:r>
            <a:r>
              <a:rPr lang="en-US" dirty="0" smtClean="0">
                <a:sym typeface="Wingdings" panose="05000000000000000000" pitchFamily="2" charset="2"/>
              </a:rPr>
              <a:t> what happened?</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dirty="0">
                <a:solidFill>
                  <a:schemeClr val="lt1"/>
                </a:solidFill>
                <a:latin typeface="Calibri"/>
                <a:ea typeface="Calibri"/>
                <a:cs typeface="Calibri"/>
                <a:sym typeface="Calibri"/>
              </a:rPr>
              <a:t>Spectral Properties</a:t>
            </a:r>
            <a:endParaRPr sz="6000" b="0" i="0" u="none" strike="noStrike" cap="none" dirty="0">
              <a:solidFill>
                <a:schemeClr val="lt1"/>
              </a:solidFill>
              <a:latin typeface="Calibri"/>
              <a:ea typeface="Calibri"/>
              <a:cs typeface="Calibri"/>
              <a:sym typeface="Calibri"/>
            </a:endParaRPr>
          </a:p>
        </p:txBody>
      </p:sp>
      <p:pic>
        <p:nvPicPr>
          <p:cNvPr id="114" name="Shape 114"/>
          <p:cNvPicPr preferRelativeResize="0"/>
          <p:nvPr/>
        </p:nvPicPr>
        <p:blipFill rotWithShape="1">
          <a:blip r:embed="rId3">
            <a:alphaModFix/>
          </a:blip>
          <a:srcRect/>
          <a:stretch/>
        </p:blipFill>
        <p:spPr>
          <a:xfrm>
            <a:off x="838193" y="1690696"/>
            <a:ext cx="4955006" cy="3716255"/>
          </a:xfrm>
          <a:prstGeom prst="rect">
            <a:avLst/>
          </a:prstGeom>
          <a:noFill/>
          <a:ln>
            <a:noFill/>
          </a:ln>
        </p:spPr>
      </p:pic>
      <p:sp>
        <p:nvSpPr>
          <p:cNvPr id="115" name="Shape 115"/>
          <p:cNvSpPr txBox="1"/>
          <p:nvPr/>
        </p:nvSpPr>
        <p:spPr>
          <a:xfrm>
            <a:off x="3828792" y="2256759"/>
            <a:ext cx="927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latin typeface="Calibri"/>
                <a:ea typeface="Calibri"/>
                <a:cs typeface="Calibri"/>
                <a:sym typeface="Calibri"/>
              </a:rPr>
              <a:t>Band II</a:t>
            </a:r>
            <a:endParaRPr sz="2000" b="1">
              <a:latin typeface="Calibri"/>
              <a:ea typeface="Calibri"/>
              <a:cs typeface="Calibri"/>
              <a:sym typeface="Calibri"/>
            </a:endParaRPr>
          </a:p>
        </p:txBody>
      </p:sp>
      <p:sp>
        <p:nvSpPr>
          <p:cNvPr id="116" name="Shape 116"/>
          <p:cNvSpPr txBox="1"/>
          <p:nvPr/>
        </p:nvSpPr>
        <p:spPr>
          <a:xfrm>
            <a:off x="1643755" y="3777184"/>
            <a:ext cx="858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latin typeface="Calibri"/>
                <a:ea typeface="Calibri"/>
                <a:cs typeface="Calibri"/>
                <a:sym typeface="Calibri"/>
              </a:rPr>
              <a:t>Band I</a:t>
            </a:r>
            <a:endParaRPr sz="2000" b="1">
              <a:latin typeface="Calibri"/>
              <a:ea typeface="Calibri"/>
              <a:cs typeface="Calibri"/>
              <a:sym typeface="Calibri"/>
            </a:endParaRPr>
          </a:p>
        </p:txBody>
      </p:sp>
      <p:sp>
        <p:nvSpPr>
          <p:cNvPr id="117" name="Shape 117"/>
          <p:cNvSpPr txBox="1"/>
          <p:nvPr/>
        </p:nvSpPr>
        <p:spPr>
          <a:xfrm>
            <a:off x="2243591" y="5516709"/>
            <a:ext cx="3549607" cy="1180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bg1"/>
                </a:solidFill>
                <a:latin typeface="Calibri"/>
                <a:ea typeface="Calibri"/>
                <a:cs typeface="Calibri"/>
                <a:sym typeface="Calibri"/>
              </a:rPr>
              <a:t>Band centers </a:t>
            </a:r>
            <a:r>
              <a:rPr lang="en-US" sz="2000" dirty="0">
                <a:solidFill>
                  <a:schemeClr val="bg1"/>
                </a:solidFill>
                <a:latin typeface="Calibri"/>
                <a:ea typeface="Calibri"/>
                <a:cs typeface="Calibri"/>
                <a:sym typeface="Calibri"/>
              </a:rPr>
              <a:t>are diagnostic of iron abundance in the silicate. </a:t>
            </a:r>
            <a:endParaRPr sz="2000" dirty="0">
              <a:solidFill>
                <a:schemeClr val="bg1"/>
              </a:solidFill>
              <a:latin typeface="Calibri"/>
              <a:ea typeface="Calibri"/>
              <a:cs typeface="Calibri"/>
              <a:sym typeface="Calibri"/>
            </a:endParaRPr>
          </a:p>
        </p:txBody>
      </p:sp>
      <p:pic>
        <p:nvPicPr>
          <p:cNvPr id="118" name="Shape 118"/>
          <p:cNvPicPr preferRelativeResize="0"/>
          <p:nvPr/>
        </p:nvPicPr>
        <p:blipFill rotWithShape="1">
          <a:blip r:embed="rId3">
            <a:alphaModFix/>
          </a:blip>
          <a:srcRect/>
          <a:stretch/>
        </p:blipFill>
        <p:spPr>
          <a:xfrm>
            <a:off x="6180818" y="1690696"/>
            <a:ext cx="4955006" cy="3716255"/>
          </a:xfrm>
          <a:prstGeom prst="rect">
            <a:avLst/>
          </a:prstGeom>
          <a:noFill/>
          <a:ln>
            <a:noFill/>
          </a:ln>
        </p:spPr>
      </p:pic>
      <p:sp>
        <p:nvSpPr>
          <p:cNvPr id="119" name="Shape 119"/>
          <p:cNvSpPr/>
          <p:nvPr/>
        </p:nvSpPr>
        <p:spPr>
          <a:xfrm>
            <a:off x="8948925" y="2461650"/>
            <a:ext cx="1811925" cy="847275"/>
          </a:xfrm>
          <a:custGeom>
            <a:avLst/>
            <a:gdLst/>
            <a:ahLst/>
            <a:cxnLst/>
            <a:rect l="0" t="0" r="0" b="0"/>
            <a:pathLst>
              <a:path w="72477" h="33891" extrusionOk="0">
                <a:moveTo>
                  <a:pt x="0" y="3961"/>
                </a:moveTo>
                <a:lnTo>
                  <a:pt x="5868" y="8069"/>
                </a:lnTo>
                <a:lnTo>
                  <a:pt x="12764" y="18633"/>
                </a:lnTo>
                <a:lnTo>
                  <a:pt x="21127" y="31250"/>
                </a:lnTo>
                <a:lnTo>
                  <a:pt x="26849" y="33891"/>
                </a:lnTo>
                <a:lnTo>
                  <a:pt x="34038" y="33451"/>
                </a:lnTo>
                <a:lnTo>
                  <a:pt x="40786" y="22741"/>
                </a:lnTo>
                <a:lnTo>
                  <a:pt x="45628" y="18926"/>
                </a:lnTo>
                <a:lnTo>
                  <a:pt x="61033" y="12617"/>
                </a:lnTo>
                <a:lnTo>
                  <a:pt x="72477" y="0"/>
                </a:lnTo>
                <a:close/>
              </a:path>
            </a:pathLst>
          </a:custGeom>
          <a:solidFill>
            <a:srgbClr val="F4CCCC"/>
          </a:solidFill>
          <a:ln w="9525" cap="flat" cmpd="sng">
            <a:solidFill>
              <a:srgbClr val="FF0000"/>
            </a:solidFill>
            <a:prstDash val="solid"/>
            <a:round/>
            <a:headEnd type="none" w="med" len="med"/>
            <a:tailEnd type="none" w="med" len="med"/>
          </a:ln>
        </p:spPr>
      </p:sp>
      <p:sp>
        <p:nvSpPr>
          <p:cNvPr id="120" name="Shape 120"/>
          <p:cNvSpPr txBox="1"/>
          <p:nvPr/>
        </p:nvSpPr>
        <p:spPr>
          <a:xfrm>
            <a:off x="9184017" y="2461659"/>
            <a:ext cx="927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latin typeface="Calibri"/>
                <a:ea typeface="Calibri"/>
                <a:cs typeface="Calibri"/>
                <a:sym typeface="Calibri"/>
              </a:rPr>
              <a:t>Band II</a:t>
            </a:r>
            <a:endParaRPr sz="2000" b="1">
              <a:latin typeface="Calibri"/>
              <a:ea typeface="Calibri"/>
              <a:cs typeface="Calibri"/>
              <a:sym typeface="Calibri"/>
            </a:endParaRPr>
          </a:p>
        </p:txBody>
      </p:sp>
      <p:grpSp>
        <p:nvGrpSpPr>
          <p:cNvPr id="121" name="Shape 121"/>
          <p:cNvGrpSpPr/>
          <p:nvPr/>
        </p:nvGrpSpPr>
        <p:grpSpPr>
          <a:xfrm>
            <a:off x="7370325" y="3581438"/>
            <a:ext cx="718900" cy="1145525"/>
            <a:chOff x="4911300" y="4514000"/>
            <a:chExt cx="718900" cy="1145525"/>
          </a:xfrm>
        </p:grpSpPr>
        <p:sp>
          <p:nvSpPr>
            <p:cNvPr id="122" name="Shape 122"/>
            <p:cNvSpPr/>
            <p:nvPr/>
          </p:nvSpPr>
          <p:spPr>
            <a:xfrm>
              <a:off x="4980975" y="5267050"/>
              <a:ext cx="260400" cy="392475"/>
            </a:xfrm>
            <a:custGeom>
              <a:avLst/>
              <a:gdLst/>
              <a:ahLst/>
              <a:cxnLst/>
              <a:rect l="0" t="0" r="0" b="0"/>
              <a:pathLst>
                <a:path w="10416" h="15699" extrusionOk="0">
                  <a:moveTo>
                    <a:pt x="0" y="0"/>
                  </a:moveTo>
                  <a:lnTo>
                    <a:pt x="5281" y="12471"/>
                  </a:lnTo>
                  <a:lnTo>
                    <a:pt x="9389" y="15699"/>
                  </a:lnTo>
                  <a:lnTo>
                    <a:pt x="10416" y="11004"/>
                  </a:lnTo>
                </a:path>
              </a:pathLst>
            </a:custGeom>
            <a:solidFill>
              <a:srgbClr val="F4CCCC"/>
            </a:solidFill>
            <a:ln w="9525" cap="flat" cmpd="sng">
              <a:solidFill>
                <a:srgbClr val="FF0000"/>
              </a:solidFill>
              <a:prstDash val="solid"/>
              <a:round/>
              <a:headEnd type="none" w="med" len="med"/>
              <a:tailEnd type="none" w="med" len="med"/>
            </a:ln>
          </p:spPr>
        </p:sp>
        <p:sp>
          <p:nvSpPr>
            <p:cNvPr id="123" name="Shape 123"/>
            <p:cNvSpPr/>
            <p:nvPr/>
          </p:nvSpPr>
          <p:spPr>
            <a:xfrm>
              <a:off x="4911300" y="4514000"/>
              <a:ext cx="718900" cy="1027000"/>
            </a:xfrm>
            <a:custGeom>
              <a:avLst/>
              <a:gdLst/>
              <a:ahLst/>
              <a:cxnLst/>
              <a:rect l="0" t="0" r="0" b="0"/>
              <a:pathLst>
                <a:path w="28756" h="41080" extrusionOk="0">
                  <a:moveTo>
                    <a:pt x="13351" y="41080"/>
                  </a:moveTo>
                  <a:lnTo>
                    <a:pt x="17019" y="32424"/>
                  </a:lnTo>
                  <a:lnTo>
                    <a:pt x="21713" y="27876"/>
                  </a:lnTo>
                  <a:lnTo>
                    <a:pt x="28756" y="0"/>
                  </a:lnTo>
                  <a:lnTo>
                    <a:pt x="0" y="25675"/>
                  </a:lnTo>
                  <a:lnTo>
                    <a:pt x="2934" y="30370"/>
                  </a:lnTo>
                </a:path>
              </a:pathLst>
            </a:custGeom>
            <a:solidFill>
              <a:srgbClr val="F4CCCC"/>
            </a:solidFill>
            <a:ln w="9525" cap="flat" cmpd="sng">
              <a:solidFill>
                <a:srgbClr val="FF0000"/>
              </a:solidFill>
              <a:prstDash val="solid"/>
              <a:round/>
              <a:headEnd type="none" w="med" len="med"/>
              <a:tailEnd type="none" w="med" len="med"/>
            </a:ln>
          </p:spPr>
        </p:sp>
      </p:grpSp>
      <p:sp>
        <p:nvSpPr>
          <p:cNvPr id="124" name="Shape 124"/>
          <p:cNvSpPr txBox="1"/>
          <p:nvPr/>
        </p:nvSpPr>
        <p:spPr>
          <a:xfrm>
            <a:off x="7231230" y="3691196"/>
            <a:ext cx="858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latin typeface="Calibri"/>
                <a:ea typeface="Calibri"/>
                <a:cs typeface="Calibri"/>
                <a:sym typeface="Calibri"/>
              </a:rPr>
              <a:t>Band I</a:t>
            </a:r>
            <a:endParaRPr sz="2000" b="1">
              <a:latin typeface="Calibri"/>
              <a:ea typeface="Calibri"/>
              <a:cs typeface="Calibri"/>
              <a:sym typeface="Calibri"/>
            </a:endParaRPr>
          </a:p>
        </p:txBody>
      </p:sp>
      <p:sp>
        <p:nvSpPr>
          <p:cNvPr id="125" name="Shape 125"/>
          <p:cNvSpPr txBox="1"/>
          <p:nvPr/>
        </p:nvSpPr>
        <p:spPr>
          <a:xfrm>
            <a:off x="6180818" y="5516709"/>
            <a:ext cx="4955006" cy="1159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bg1"/>
                </a:solidFill>
                <a:latin typeface="Calibri"/>
                <a:ea typeface="Calibri"/>
                <a:cs typeface="Calibri"/>
                <a:sym typeface="Calibri"/>
              </a:rPr>
              <a:t>Band Area Ratio (BAR) </a:t>
            </a:r>
            <a:r>
              <a:rPr lang="en-US" sz="2000" dirty="0">
                <a:solidFill>
                  <a:schemeClr val="bg1"/>
                </a:solidFill>
                <a:latin typeface="Calibri"/>
                <a:ea typeface="Calibri"/>
                <a:cs typeface="Calibri"/>
                <a:sym typeface="Calibri"/>
              </a:rPr>
              <a:t>is diagnostic of mineral ratio. </a:t>
            </a:r>
            <a:endParaRPr sz="2000" dirty="0">
              <a:solidFill>
                <a:schemeClr val="bg1"/>
              </a:solidFill>
              <a:latin typeface="Calibri"/>
              <a:ea typeface="Calibri"/>
              <a:cs typeface="Calibri"/>
              <a:sym typeface="Calibri"/>
            </a:endParaRPr>
          </a:p>
        </p:txBody>
      </p:sp>
      <p:sp>
        <p:nvSpPr>
          <p:cNvPr id="126" name="Shape 126"/>
          <p:cNvSpPr txBox="1"/>
          <p:nvPr/>
        </p:nvSpPr>
        <p:spPr>
          <a:xfrm>
            <a:off x="6940625" y="1817975"/>
            <a:ext cx="4138800" cy="78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BAR = Area of Band II/Area of Band I</a:t>
            </a:r>
            <a:endParaRPr sz="2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a:t>Extracting Band Parameters</a:t>
            </a:r>
            <a:endParaRPr sz="6000" b="0" i="0" u="none" strike="noStrike" cap="none">
              <a:solidFill>
                <a:schemeClr val="lt1"/>
              </a:solidFill>
              <a:latin typeface="Calibri"/>
              <a:ea typeface="Calibri"/>
              <a:cs typeface="Calibri"/>
              <a:sym typeface="Calibri"/>
            </a:endParaRPr>
          </a:p>
        </p:txBody>
      </p:sp>
      <p:sp>
        <p:nvSpPr>
          <p:cNvPr id="132" name="Shape 1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3500"/>
              <a:buFont typeface="Arial"/>
              <a:buChar char="•"/>
            </a:pPr>
            <a:r>
              <a:rPr lang="en-US"/>
              <a:t> </a:t>
            </a:r>
            <a:r>
              <a:rPr lang="en-US" sz="3500" b="0" i="0" u="none" strike="noStrike" cap="none">
                <a:solidFill>
                  <a:schemeClr val="lt1"/>
                </a:solidFill>
                <a:latin typeface="Calibri"/>
                <a:ea typeface="Calibri"/>
                <a:cs typeface="Calibri"/>
                <a:sym typeface="Calibri"/>
              </a:rPr>
              <a:t>Asteroid and </a:t>
            </a:r>
            <a:r>
              <a:rPr lang="en-US"/>
              <a:t>m</a:t>
            </a:r>
            <a:r>
              <a:rPr lang="en-US" sz="3500" b="0" i="0" u="none" strike="noStrike" cap="none">
                <a:solidFill>
                  <a:schemeClr val="lt1"/>
                </a:solidFill>
                <a:latin typeface="Calibri"/>
                <a:ea typeface="Calibri"/>
                <a:cs typeface="Calibri"/>
                <a:sym typeface="Calibri"/>
              </a:rPr>
              <a:t>eteorite spectra are different</a:t>
            </a:r>
            <a:endParaRPr/>
          </a:p>
          <a:p>
            <a:pPr marL="228600" marR="0" lvl="0" indent="-228600" algn="l" rtl="0">
              <a:lnSpc>
                <a:spcPct val="90000"/>
              </a:lnSpc>
              <a:spcBef>
                <a:spcPts val="1000"/>
              </a:spcBef>
              <a:spcAft>
                <a:spcPts val="0"/>
              </a:spcAft>
              <a:buClr>
                <a:schemeClr val="lt1"/>
              </a:buClr>
              <a:buSzPts val="3500"/>
              <a:buFont typeface="Arial"/>
              <a:buChar char="•"/>
            </a:pPr>
            <a:r>
              <a:rPr lang="en-US" sz="3500" b="0" i="0" u="none" strike="noStrike" cap="none">
                <a:solidFill>
                  <a:schemeClr val="lt1"/>
                </a:solidFill>
                <a:latin typeface="Calibri"/>
                <a:ea typeface="Calibri"/>
                <a:cs typeface="Calibri"/>
                <a:sym typeface="Calibri"/>
              </a:rPr>
              <a:t>Asteroid </a:t>
            </a:r>
            <a:r>
              <a:rPr lang="en-US"/>
              <a:t>spectra are collected with telescopes and so have more noise than lab spectra of meteorites</a:t>
            </a:r>
            <a:endParaRPr sz="3500" b="0" i="0" u="none" strike="noStrike" cap="none">
              <a:solidFill>
                <a:schemeClr val="lt1"/>
              </a:solidFill>
              <a:latin typeface="Calibri"/>
              <a:ea typeface="Calibri"/>
              <a:cs typeface="Calibri"/>
              <a:sym typeface="Calibri"/>
            </a:endParaRPr>
          </a:p>
        </p:txBody>
      </p:sp>
      <p:pic>
        <p:nvPicPr>
          <p:cNvPr id="133" name="Shape 133"/>
          <p:cNvPicPr preferRelativeResize="0"/>
          <p:nvPr/>
        </p:nvPicPr>
        <p:blipFill rotWithShape="1">
          <a:blip r:embed="rId3">
            <a:alphaModFix/>
          </a:blip>
          <a:srcRect/>
          <a:stretch/>
        </p:blipFill>
        <p:spPr>
          <a:xfrm>
            <a:off x="6645670" y="3841795"/>
            <a:ext cx="3293474" cy="2470105"/>
          </a:xfrm>
          <a:prstGeom prst="rect">
            <a:avLst/>
          </a:prstGeom>
          <a:noFill/>
          <a:ln>
            <a:noFill/>
          </a:ln>
        </p:spPr>
      </p:pic>
      <p:pic>
        <p:nvPicPr>
          <p:cNvPr id="134" name="Shape 134"/>
          <p:cNvPicPr preferRelativeResize="0"/>
          <p:nvPr/>
        </p:nvPicPr>
        <p:blipFill rotWithShape="1">
          <a:blip r:embed="rId4">
            <a:alphaModFix/>
          </a:blip>
          <a:srcRect/>
          <a:stretch/>
        </p:blipFill>
        <p:spPr>
          <a:xfrm>
            <a:off x="2609549" y="3841795"/>
            <a:ext cx="3293474" cy="2470105"/>
          </a:xfrm>
          <a:prstGeom prst="rect">
            <a:avLst/>
          </a:prstGeom>
          <a:noFill/>
          <a:ln>
            <a:noFill/>
          </a:ln>
        </p:spPr>
      </p:pic>
      <p:sp>
        <p:nvSpPr>
          <p:cNvPr id="135" name="Shape 135"/>
          <p:cNvSpPr txBox="1"/>
          <p:nvPr/>
        </p:nvSpPr>
        <p:spPr>
          <a:xfrm>
            <a:off x="3002633" y="6311900"/>
            <a:ext cx="2965364"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lt1"/>
                </a:solidFill>
                <a:latin typeface="Calibri"/>
                <a:ea typeface="Calibri"/>
                <a:cs typeface="Calibri"/>
                <a:sym typeface="Calibri"/>
              </a:rPr>
              <a:t>Clean Meteorite Spectra</a:t>
            </a:r>
            <a:endParaRPr sz="2200">
              <a:solidFill>
                <a:schemeClr val="lt1"/>
              </a:solidFill>
              <a:latin typeface="Calibri"/>
              <a:ea typeface="Calibri"/>
              <a:cs typeface="Calibri"/>
              <a:sym typeface="Calibri"/>
            </a:endParaRPr>
          </a:p>
        </p:txBody>
      </p:sp>
      <p:sp>
        <p:nvSpPr>
          <p:cNvPr id="136" name="Shape 136"/>
          <p:cNvSpPr txBox="1"/>
          <p:nvPr/>
        </p:nvSpPr>
        <p:spPr>
          <a:xfrm>
            <a:off x="7076882" y="6311900"/>
            <a:ext cx="2758384"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lt1"/>
                </a:solidFill>
                <a:latin typeface="Calibri"/>
                <a:ea typeface="Calibri"/>
                <a:cs typeface="Calibri"/>
                <a:sym typeface="Calibri"/>
              </a:rPr>
              <a:t>Noisy Asteroid Spectra</a:t>
            </a:r>
            <a:endParaRPr sz="22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Asteroid Process: Band I</a:t>
            </a:r>
            <a:endParaRPr sz="6000" b="0" i="0" u="none" strike="noStrike" cap="none">
              <a:solidFill>
                <a:schemeClr val="lt1"/>
              </a:solidFill>
              <a:latin typeface="Calibri"/>
              <a:ea typeface="Calibri"/>
              <a:cs typeface="Calibri"/>
              <a:sym typeface="Calibri"/>
            </a:endParaRPr>
          </a:p>
        </p:txBody>
      </p:sp>
      <p:pic>
        <p:nvPicPr>
          <p:cNvPr id="142" name="Shape 142" descr="https://lh5.googleusercontent.com/gFcC0ah8iP6cl8hZHJszijso6Cx31MKTq65Ry2Tv5H1r_bsJrCjLxiA57CB047bMfiWRwZOGD3nyOSeOm-lqIIQ8ctxURSJkl-CEj1NZC-Gzc7WA4-1aMPY9ItX9pFXh2dt_eyvMOh8"/>
          <p:cNvPicPr preferRelativeResize="0"/>
          <p:nvPr/>
        </p:nvPicPr>
        <p:blipFill rotWithShape="1">
          <a:blip r:embed="rId3">
            <a:alphaModFix/>
          </a:blip>
          <a:srcRect/>
          <a:stretch/>
        </p:blipFill>
        <p:spPr>
          <a:xfrm>
            <a:off x="838200" y="2459434"/>
            <a:ext cx="4111625" cy="3083719"/>
          </a:xfrm>
          <a:prstGeom prst="rect">
            <a:avLst/>
          </a:prstGeom>
          <a:noFill/>
          <a:ln>
            <a:noFill/>
          </a:ln>
        </p:spPr>
      </p:pic>
      <p:sp>
        <p:nvSpPr>
          <p:cNvPr id="143" name="Shape 143"/>
          <p:cNvSpPr txBox="1"/>
          <p:nvPr/>
        </p:nvSpPr>
        <p:spPr>
          <a:xfrm>
            <a:off x="953700" y="1890400"/>
            <a:ext cx="44016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lt1"/>
                </a:solidFill>
                <a:latin typeface="Calibri"/>
                <a:ea typeface="Calibri"/>
                <a:cs typeface="Calibri"/>
                <a:sym typeface="Calibri"/>
              </a:rPr>
              <a:t>Dunn Method: Automatic</a:t>
            </a:r>
            <a:endParaRPr sz="3000">
              <a:solidFill>
                <a:schemeClr val="lt1"/>
              </a:solidFill>
              <a:latin typeface="Calibri"/>
              <a:ea typeface="Calibri"/>
              <a:cs typeface="Calibri"/>
              <a:sym typeface="Calibri"/>
            </a:endParaRPr>
          </a:p>
        </p:txBody>
      </p:sp>
      <p:pic>
        <p:nvPicPr>
          <p:cNvPr id="144" name="Shape 144" descr="https://lh5.googleusercontent.com/06YOnDHINM7TRnrninDuXWWGMCTXAoEWxBqeUxH9arS3gfFk_qfVpneYCHowbxj_OIBcxsYqDutTAGxps1CZnk0AearZw61xSnMe7eILOEgN0zUe3fqGvhFoUvgcuRX9VryuN-mbG9Y"/>
          <p:cNvPicPr preferRelativeResize="0"/>
          <p:nvPr/>
        </p:nvPicPr>
        <p:blipFill rotWithShape="1">
          <a:blip r:embed="rId4">
            <a:alphaModFix/>
          </a:blip>
          <a:srcRect/>
          <a:stretch/>
        </p:blipFill>
        <p:spPr>
          <a:xfrm>
            <a:off x="6878749" y="2404913"/>
            <a:ext cx="4257000" cy="3192750"/>
          </a:xfrm>
          <a:prstGeom prst="rect">
            <a:avLst/>
          </a:prstGeom>
          <a:noFill/>
          <a:ln>
            <a:noFill/>
          </a:ln>
        </p:spPr>
      </p:pic>
      <p:sp>
        <p:nvSpPr>
          <p:cNvPr id="145" name="Shape 145"/>
          <p:cNvSpPr txBox="1"/>
          <p:nvPr/>
        </p:nvSpPr>
        <p:spPr>
          <a:xfrm>
            <a:off x="6878750" y="1770763"/>
            <a:ext cx="46509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lt1"/>
                </a:solidFill>
                <a:latin typeface="Calibri"/>
                <a:ea typeface="Calibri"/>
                <a:cs typeface="Calibri"/>
                <a:sym typeface="Calibri"/>
              </a:rPr>
              <a:t>Gaffey Method: Manual</a:t>
            </a:r>
            <a:endParaRPr sz="3000">
              <a:solidFill>
                <a:schemeClr val="lt1"/>
              </a:solidFill>
              <a:latin typeface="Calibri"/>
              <a:ea typeface="Calibri"/>
              <a:cs typeface="Calibri"/>
              <a:sym typeface="Calibri"/>
            </a:endParaRPr>
          </a:p>
        </p:txBody>
      </p:sp>
      <p:sp>
        <p:nvSpPr>
          <p:cNvPr id="146" name="Shape 146"/>
          <p:cNvSpPr txBox="1"/>
          <p:nvPr/>
        </p:nvSpPr>
        <p:spPr>
          <a:xfrm>
            <a:off x="2199475" y="5799650"/>
            <a:ext cx="9467400" cy="47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lt1"/>
                </a:solidFill>
                <a:latin typeface="Calibri"/>
                <a:ea typeface="Calibri"/>
                <a:cs typeface="Calibri"/>
                <a:sym typeface="Calibri"/>
              </a:rPr>
              <a:t>Conclusion: Dunn Method won’t work for asteroid spectra</a:t>
            </a:r>
            <a:endParaRPr sz="30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0"/>
              <a:buFont typeface="Calibri"/>
              <a:buNone/>
            </a:pPr>
            <a:r>
              <a:rPr lang="en-US"/>
              <a:t>New calibration we developed</a:t>
            </a:r>
            <a:endParaRPr sz="6000" b="0" i="0" u="none" strike="noStrike" cap="none">
              <a:solidFill>
                <a:schemeClr val="lt1"/>
              </a:solidFill>
              <a:latin typeface="Calibri"/>
              <a:ea typeface="Calibri"/>
              <a:cs typeface="Calibri"/>
              <a:sym typeface="Calibri"/>
            </a:endParaRPr>
          </a:p>
        </p:txBody>
      </p:sp>
      <p:sp>
        <p:nvSpPr>
          <p:cNvPr id="152" name="Shape 152"/>
          <p:cNvSpPr txBox="1">
            <a:spLocks noGrp="1"/>
          </p:cNvSpPr>
          <p:nvPr>
            <p:ph type="body" idx="1"/>
          </p:nvPr>
        </p:nvSpPr>
        <p:spPr>
          <a:xfrm>
            <a:off x="838200" y="1825625"/>
            <a:ext cx="4557900" cy="4351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1000"/>
              </a:spcBef>
              <a:spcAft>
                <a:spcPts val="0"/>
              </a:spcAft>
              <a:buClr>
                <a:schemeClr val="lt1"/>
              </a:buClr>
              <a:buSzPts val="3500"/>
              <a:buFont typeface="Arial"/>
              <a:buChar char="•"/>
            </a:pPr>
            <a:r>
              <a:rPr lang="en-US"/>
              <a:t> We developed a new method for extracting band parameters and constraining composition of asteroids that is more robust than Dunn </a:t>
            </a:r>
            <a:endParaRPr sz="3500" b="0" i="0" u="none" strike="noStrike" cap="none">
              <a:solidFill>
                <a:schemeClr val="lt1"/>
              </a:solidFill>
              <a:latin typeface="Calibri"/>
              <a:ea typeface="Calibri"/>
              <a:cs typeface="Calibri"/>
              <a:sym typeface="Calibri"/>
            </a:endParaRPr>
          </a:p>
        </p:txBody>
      </p:sp>
      <p:pic>
        <p:nvPicPr>
          <p:cNvPr id="153" name="Shape 153"/>
          <p:cNvPicPr preferRelativeResize="0"/>
          <p:nvPr/>
        </p:nvPicPr>
        <p:blipFill>
          <a:blip r:embed="rId3">
            <a:alphaModFix/>
          </a:blip>
          <a:stretch>
            <a:fillRect/>
          </a:stretch>
        </p:blipFill>
        <p:spPr>
          <a:xfrm>
            <a:off x="5604800" y="1889423"/>
            <a:ext cx="5813301" cy="42237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670</Words>
  <Application>Microsoft Macintosh PowerPoint</Application>
  <PresentationFormat>Custom</PresentationFormat>
  <Paragraphs>65</Paragraphs>
  <Slides>11</Slides>
  <Notes>11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Helvetica Neue</vt:lpstr>
      <vt:lpstr>Office Theme</vt:lpstr>
      <vt:lpstr>Constraining Composition of Asteroids using Spectroscopy</vt:lpstr>
      <vt:lpstr>Asteroid Belt</vt:lpstr>
      <vt:lpstr>Spectroscopy 101</vt:lpstr>
      <vt:lpstr>Ordinary Chondrites</vt:lpstr>
      <vt:lpstr>Motivation</vt:lpstr>
      <vt:lpstr>Spectral Properties</vt:lpstr>
      <vt:lpstr>Extracting Band Parameters</vt:lpstr>
      <vt:lpstr>Asteroid Process: Band I</vt:lpstr>
      <vt:lpstr>New calibration we developed</vt:lpstr>
      <vt:lpstr>Conclusions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Composition of Asteroids using Spectroscopy</dc:title>
  <cp:lastModifiedBy>Vishnu Kanupuru</cp:lastModifiedBy>
  <cp:revision>33</cp:revision>
  <dcterms:modified xsi:type="dcterms:W3CDTF">2018-03-29T05:03:06Z</dcterms:modified>
</cp:coreProperties>
</file>